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2" r:id="rId3"/>
    <p:sldId id="278" r:id="rId4"/>
    <p:sldId id="273" r:id="rId5"/>
    <p:sldId id="275" r:id="rId6"/>
    <p:sldId id="274" r:id="rId7"/>
    <p:sldId id="276" r:id="rId8"/>
    <p:sldId id="27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5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5CB84-5EDB-4148-812E-A0CF8D8C875F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CBA08-E718-4EFB-9F06-17B425F5F1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5CB84-5EDB-4148-812E-A0CF8D8C875F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CBA08-E718-4EFB-9F06-17B425F5F1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5CB84-5EDB-4148-812E-A0CF8D8C875F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CBA08-E718-4EFB-9F06-17B425F5F1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5CB84-5EDB-4148-812E-A0CF8D8C875F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CBA08-E718-4EFB-9F06-17B425F5F1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5CB84-5EDB-4148-812E-A0CF8D8C875F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CBA08-E718-4EFB-9F06-17B425F5F1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5CB84-5EDB-4148-812E-A0CF8D8C875F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CBA08-E718-4EFB-9F06-17B425F5F1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5CB84-5EDB-4148-812E-A0CF8D8C875F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CBA08-E718-4EFB-9F06-17B425F5F1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5CB84-5EDB-4148-812E-A0CF8D8C875F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CBA08-E718-4EFB-9F06-17B425F5F1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5CB84-5EDB-4148-812E-A0CF8D8C875F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CBA08-E718-4EFB-9F06-17B425F5F1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5CB84-5EDB-4148-812E-A0CF8D8C875F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CBA08-E718-4EFB-9F06-17B425F5F1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5CB84-5EDB-4148-812E-A0CF8D8C875F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9CBA08-E718-4EFB-9F06-17B425F5F1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99CBA08-E718-4EFB-9F06-17B425F5F1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C4B5CB84-5EDB-4148-812E-A0CF8D8C875F}" type="datetimeFigureOut">
              <a:rPr lang="en-US" smtClean="0"/>
              <a:pPr/>
              <a:t>8/13/2014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Basic SQL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Data Manipulation Language (DML)</a:t>
            </a:r>
          </a:p>
          <a:p>
            <a:r>
              <a:rPr lang="en-US" dirty="0"/>
              <a:t>f</a:t>
            </a:r>
            <a:r>
              <a:rPr lang="en-US" dirty="0" smtClean="0"/>
              <a:t>or data insertion and alteration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Basic Data Manipulation Statements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INSERT</a:t>
            </a:r>
          </a:p>
          <a:p>
            <a:pPr lvl="1"/>
            <a:r>
              <a:rPr lang="en-US" dirty="0" smtClean="0"/>
              <a:t>Creates a new row in a table.</a:t>
            </a:r>
          </a:p>
          <a:p>
            <a:pPr lvl="1"/>
            <a:r>
              <a:rPr lang="en-US" dirty="0" smtClean="0"/>
              <a:t>Inserts the data into the new row.</a:t>
            </a:r>
          </a:p>
          <a:p>
            <a:r>
              <a:rPr lang="en-US" dirty="0" smtClean="0"/>
              <a:t>UPDATE</a:t>
            </a:r>
          </a:p>
          <a:p>
            <a:pPr lvl="1"/>
            <a:r>
              <a:rPr lang="en-US" dirty="0" smtClean="0"/>
              <a:t>Alters data in existing row(s).</a:t>
            </a:r>
          </a:p>
          <a:p>
            <a:pPr lvl="1"/>
            <a:r>
              <a:rPr lang="en-US" dirty="0" smtClean="0"/>
              <a:t>Can alter any or all of the columns.</a:t>
            </a:r>
          </a:p>
          <a:p>
            <a:r>
              <a:rPr lang="en-US" dirty="0" smtClean="0"/>
              <a:t>DELETE</a:t>
            </a:r>
          </a:p>
          <a:p>
            <a:pPr lvl="1"/>
            <a:r>
              <a:rPr lang="en-US" dirty="0" smtClean="0"/>
              <a:t>Deletes one or more rows in a table.</a:t>
            </a:r>
          </a:p>
          <a:p>
            <a:r>
              <a:rPr lang="en-US" dirty="0" smtClean="0"/>
              <a:t>SELECT</a:t>
            </a:r>
          </a:p>
          <a:p>
            <a:pPr lvl="1"/>
            <a:r>
              <a:rPr lang="en-US" dirty="0" smtClean="0"/>
              <a:t>Reads rows from one or more tables.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Insert, Modify, and Delete Data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620000" cy="421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3889"/>
                <a:gridCol w="585611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Keyword</a:t>
                      </a:r>
                      <a:endParaRPr lang="en-US" dirty="0"/>
                    </a:p>
                  </a:txBody>
                  <a:tcPr marL="84667" marR="8466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Purpose</a:t>
                      </a:r>
                      <a:endParaRPr lang="en-US" dirty="0"/>
                    </a:p>
                  </a:txBody>
                  <a:tcPr marL="84667" marR="8466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INSERT INTO</a:t>
                      </a:r>
                      <a:endParaRPr lang="en-US" dirty="0"/>
                    </a:p>
                  </a:txBody>
                  <a:tcPr marL="84667" marR="8466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Inserts one or more new Rows into a Table.</a:t>
                      </a:r>
                    </a:p>
                    <a:p>
                      <a:r>
                        <a:rPr lang="en-US" dirty="0" smtClean="0"/>
                        <a:t>  INSERT INTO </a:t>
                      </a:r>
                      <a:r>
                        <a:rPr lang="en-US" i="1" dirty="0" err="1" smtClean="0"/>
                        <a:t>table_name</a:t>
                      </a:r>
                      <a:r>
                        <a:rPr lang="en-US" i="1" dirty="0" smtClean="0"/>
                        <a:t> </a:t>
                      </a:r>
                    </a:p>
                    <a:p>
                      <a:r>
                        <a:rPr lang="en-US" i="1" dirty="0" smtClean="0"/>
                        <a:t>  </a:t>
                      </a:r>
                      <a:r>
                        <a:rPr lang="en-US" dirty="0" smtClean="0"/>
                        <a:t>VALUES (</a:t>
                      </a:r>
                      <a:r>
                        <a:rPr lang="en-US" i="1" dirty="0" smtClean="0"/>
                        <a:t>value1</a:t>
                      </a:r>
                      <a:r>
                        <a:rPr lang="en-US" dirty="0" smtClean="0"/>
                        <a:t>,</a:t>
                      </a:r>
                      <a:r>
                        <a:rPr lang="en-US" i="1" dirty="0" smtClean="0"/>
                        <a:t>value2</a:t>
                      </a:r>
                      <a:r>
                        <a:rPr lang="en-US" dirty="0" smtClean="0"/>
                        <a:t>,...)</a:t>
                      </a:r>
                      <a:r>
                        <a:rPr lang="en-US" baseline="0" dirty="0" smtClean="0"/>
                        <a:t> [,(</a:t>
                      </a:r>
                      <a:r>
                        <a:rPr lang="en-US" i="1" dirty="0" smtClean="0"/>
                        <a:t>value1</a:t>
                      </a:r>
                      <a:r>
                        <a:rPr lang="en-US" dirty="0" smtClean="0"/>
                        <a:t>,</a:t>
                      </a:r>
                      <a:r>
                        <a:rPr lang="en-US" i="1" dirty="0" smtClean="0"/>
                        <a:t>value2</a:t>
                      </a:r>
                      <a:r>
                        <a:rPr lang="en-US" dirty="0" smtClean="0"/>
                        <a:t>,...</a:t>
                      </a:r>
                      <a:r>
                        <a:rPr lang="en-US" baseline="0" dirty="0" smtClean="0"/>
                        <a:t>)]</a:t>
                      </a:r>
                      <a:r>
                        <a:rPr lang="en-US" dirty="0" smtClean="0"/>
                        <a:t>;</a:t>
                      </a:r>
                    </a:p>
                    <a:p>
                      <a:r>
                        <a:rPr lang="en-US" dirty="0" smtClean="0"/>
                        <a:t>Or by specific columns:</a:t>
                      </a:r>
                    </a:p>
                    <a:p>
                      <a:r>
                        <a:rPr lang="en-US" dirty="0" smtClean="0"/>
                        <a:t>  INSERT INTO </a:t>
                      </a:r>
                      <a:r>
                        <a:rPr lang="en-US" i="1" dirty="0" err="1" smtClean="0"/>
                        <a:t>table_name</a:t>
                      </a:r>
                      <a:r>
                        <a:rPr lang="en-US" dirty="0" smtClean="0"/>
                        <a:t> (</a:t>
                      </a:r>
                      <a:r>
                        <a:rPr lang="en-US" i="1" dirty="0" smtClean="0"/>
                        <a:t>column1</a:t>
                      </a:r>
                      <a:r>
                        <a:rPr lang="en-US" dirty="0" smtClean="0"/>
                        <a:t>,</a:t>
                      </a:r>
                      <a:r>
                        <a:rPr lang="en-US" i="1" dirty="0" smtClean="0"/>
                        <a:t>column2</a:t>
                      </a:r>
                      <a:r>
                        <a:rPr lang="en-US" dirty="0" smtClean="0"/>
                        <a:t>,...)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  VALUES (</a:t>
                      </a:r>
                      <a:r>
                        <a:rPr lang="en-US" i="1" dirty="0" smtClean="0"/>
                        <a:t>value1</a:t>
                      </a:r>
                      <a:r>
                        <a:rPr lang="en-US" dirty="0" smtClean="0"/>
                        <a:t>,</a:t>
                      </a:r>
                      <a:r>
                        <a:rPr lang="en-US" i="1" dirty="0" smtClean="0"/>
                        <a:t>value2</a:t>
                      </a:r>
                      <a:r>
                        <a:rPr lang="en-US" dirty="0" smtClean="0"/>
                        <a:t>,...)</a:t>
                      </a:r>
                      <a:r>
                        <a:rPr lang="en-US" baseline="0" dirty="0" smtClean="0"/>
                        <a:t> [,(</a:t>
                      </a:r>
                      <a:r>
                        <a:rPr lang="en-US" i="1" dirty="0" smtClean="0"/>
                        <a:t>value1</a:t>
                      </a:r>
                      <a:r>
                        <a:rPr lang="en-US" dirty="0" smtClean="0"/>
                        <a:t>,</a:t>
                      </a:r>
                      <a:r>
                        <a:rPr lang="en-US" i="1" dirty="0" smtClean="0"/>
                        <a:t>value2</a:t>
                      </a:r>
                      <a:r>
                        <a:rPr lang="en-US" dirty="0" smtClean="0"/>
                        <a:t>,...</a:t>
                      </a:r>
                      <a:r>
                        <a:rPr lang="en-US" baseline="0" dirty="0" smtClean="0"/>
                        <a:t>)]</a:t>
                      </a:r>
                      <a:r>
                        <a:rPr lang="en-US" dirty="0" smtClean="0"/>
                        <a:t>;</a:t>
                      </a:r>
                      <a:endParaRPr lang="en-US" dirty="0"/>
                    </a:p>
                  </a:txBody>
                  <a:tcPr marL="84667" marR="8466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UPDATE</a:t>
                      </a:r>
                      <a:endParaRPr lang="en-US" dirty="0"/>
                    </a:p>
                  </a:txBody>
                  <a:tcPr marL="84667" marR="8466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Changes data in an existing Row.</a:t>
                      </a:r>
                    </a:p>
                    <a:p>
                      <a:r>
                        <a:rPr lang="en-US" dirty="0" smtClean="0"/>
                        <a:t>  UPDATE </a:t>
                      </a:r>
                      <a:r>
                        <a:rPr lang="en-US" i="1" dirty="0" err="1" smtClean="0"/>
                        <a:t>table_name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  SET </a:t>
                      </a:r>
                      <a:r>
                        <a:rPr lang="en-US" i="1" dirty="0" smtClean="0"/>
                        <a:t>column1</a:t>
                      </a:r>
                      <a:r>
                        <a:rPr lang="en-US" dirty="0" smtClean="0"/>
                        <a:t>=</a:t>
                      </a:r>
                      <a:r>
                        <a:rPr lang="en-US" i="1" dirty="0" smtClean="0"/>
                        <a:t>value1</a:t>
                      </a:r>
                      <a:r>
                        <a:rPr lang="en-US" dirty="0" smtClean="0"/>
                        <a:t>, </a:t>
                      </a:r>
                      <a:r>
                        <a:rPr lang="en-US" i="1" dirty="0" smtClean="0"/>
                        <a:t>column2</a:t>
                      </a:r>
                      <a:r>
                        <a:rPr lang="en-US" dirty="0" smtClean="0"/>
                        <a:t>=</a:t>
                      </a:r>
                      <a:r>
                        <a:rPr lang="en-US" i="1" dirty="0" smtClean="0"/>
                        <a:t>value2</a:t>
                      </a:r>
                      <a:r>
                        <a:rPr lang="en-US" dirty="0" smtClean="0"/>
                        <a:t>,...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  WHERE </a:t>
                      </a:r>
                      <a:r>
                        <a:rPr lang="en-US" i="1" dirty="0" err="1" smtClean="0"/>
                        <a:t>some_column</a:t>
                      </a:r>
                      <a:r>
                        <a:rPr lang="en-US" dirty="0" smtClean="0"/>
                        <a:t>=</a:t>
                      </a:r>
                      <a:r>
                        <a:rPr lang="en-US" i="1" dirty="0" err="1" smtClean="0"/>
                        <a:t>some_value</a:t>
                      </a:r>
                      <a:r>
                        <a:rPr lang="en-US" dirty="0" smtClean="0"/>
                        <a:t>;</a:t>
                      </a:r>
                      <a:endParaRPr lang="en-US" dirty="0"/>
                    </a:p>
                  </a:txBody>
                  <a:tcPr marL="84667" marR="8466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DELETE</a:t>
                      </a:r>
                      <a:endParaRPr lang="en-US" dirty="0"/>
                    </a:p>
                  </a:txBody>
                  <a:tcPr marL="84667" marR="8466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Removes one or more Rows from a Table.</a:t>
                      </a:r>
                    </a:p>
                    <a:p>
                      <a:r>
                        <a:rPr lang="en-US" dirty="0" smtClean="0"/>
                        <a:t>  DELETE FROM </a:t>
                      </a:r>
                      <a:r>
                        <a:rPr lang="en-US" i="1" dirty="0" err="1" smtClean="0"/>
                        <a:t>table_name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  WHERE </a:t>
                      </a:r>
                      <a:r>
                        <a:rPr lang="en-US" i="1" dirty="0" err="1" smtClean="0"/>
                        <a:t>some_column</a:t>
                      </a:r>
                      <a:r>
                        <a:rPr lang="en-US" dirty="0" smtClean="0"/>
                        <a:t>=</a:t>
                      </a:r>
                      <a:r>
                        <a:rPr lang="en-US" i="1" dirty="0" err="1" smtClean="0"/>
                        <a:t>some_value</a:t>
                      </a:r>
                      <a:r>
                        <a:rPr lang="en-US" dirty="0" smtClean="0"/>
                        <a:t>;</a:t>
                      </a:r>
                      <a:endParaRPr lang="en-US" dirty="0"/>
                    </a:p>
                  </a:txBody>
                  <a:tcPr marL="84667" marR="84667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 has three forms: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000" dirty="0" smtClean="0">
                <a:latin typeface="Courier" pitchFamily="49" charset="0"/>
              </a:rPr>
              <a:t>INSERT INTO </a:t>
            </a:r>
            <a:r>
              <a:rPr lang="en-US" sz="3000" dirty="0" err="1" smtClean="0">
                <a:latin typeface="Courier" pitchFamily="49" charset="0"/>
              </a:rPr>
              <a:t>table_name</a:t>
            </a:r>
            <a:r>
              <a:rPr lang="en-US" sz="3000" dirty="0" smtClean="0">
                <a:latin typeface="Courier" pitchFamily="49" charset="0"/>
              </a:rPr>
              <a:t/>
            </a:r>
            <a:br>
              <a:rPr lang="en-US" sz="3000" dirty="0" smtClean="0">
                <a:latin typeface="Courier" pitchFamily="49" charset="0"/>
              </a:rPr>
            </a:br>
            <a:r>
              <a:rPr lang="en-US" sz="3000" dirty="0" smtClean="0">
                <a:latin typeface="Courier" pitchFamily="49" charset="0"/>
              </a:rPr>
              <a:t>VALUES (value1,value2,value3,...);</a:t>
            </a:r>
          </a:p>
          <a:p>
            <a:pPr lvl="1"/>
            <a:r>
              <a:rPr lang="en-US" sz="2600" dirty="0" smtClean="0"/>
              <a:t>The VALUES must have an entry for every column, in the order they were defined in the CREATE statement.</a:t>
            </a:r>
          </a:p>
          <a:p>
            <a:pPr lvl="1"/>
            <a:r>
              <a:rPr lang="en-US" sz="2600" dirty="0" smtClean="0"/>
              <a:t>Values can have NULL, in which case the field will either have the default value, a NULL value, or an AUTO_INCREMENT value.</a:t>
            </a:r>
            <a:br>
              <a:rPr lang="en-US" sz="2600" dirty="0" smtClean="0"/>
            </a:br>
            <a:endParaRPr lang="en-US" sz="2600" dirty="0" smtClean="0"/>
          </a:p>
          <a:p>
            <a:r>
              <a:rPr lang="en-US" sz="3000" dirty="0" smtClean="0">
                <a:latin typeface="Courier" pitchFamily="49" charset="0"/>
              </a:rPr>
              <a:t>INSERT INTO </a:t>
            </a:r>
            <a:r>
              <a:rPr lang="en-US" sz="3000" dirty="0" err="1" smtClean="0">
                <a:latin typeface="Courier" pitchFamily="49" charset="0"/>
              </a:rPr>
              <a:t>table_name</a:t>
            </a:r>
            <a:r>
              <a:rPr lang="en-US" sz="3000" dirty="0" smtClean="0">
                <a:latin typeface="Courier" pitchFamily="49" charset="0"/>
              </a:rPr>
              <a:t> (column1,column2,column3,...)</a:t>
            </a:r>
            <a:br>
              <a:rPr lang="en-US" sz="3000" dirty="0" smtClean="0">
                <a:latin typeface="Courier" pitchFamily="49" charset="0"/>
              </a:rPr>
            </a:br>
            <a:r>
              <a:rPr lang="en-US" sz="3000" dirty="0" smtClean="0">
                <a:latin typeface="Courier" pitchFamily="49" charset="0"/>
              </a:rPr>
              <a:t>VALUES (value1,value2,value3,...);</a:t>
            </a:r>
          </a:p>
          <a:p>
            <a:pPr lvl="1"/>
            <a:r>
              <a:rPr lang="en-US" sz="2600" dirty="0" smtClean="0"/>
              <a:t>Values are inserted into the specified columns.</a:t>
            </a:r>
          </a:p>
          <a:p>
            <a:pPr lvl="1"/>
            <a:r>
              <a:rPr lang="en-US" sz="2600" dirty="0" smtClean="0"/>
              <a:t>Other columns will have either the default, NULL, or AUTO_INCREMENT.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15875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 has three forms: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Courier" pitchFamily="49" charset="0"/>
              </a:rPr>
              <a:t>INSERT INTO </a:t>
            </a:r>
            <a:r>
              <a:rPr lang="en-US" sz="2800" dirty="0" err="1" smtClean="0">
                <a:latin typeface="Courier" pitchFamily="49" charset="0"/>
              </a:rPr>
              <a:t>table_name</a:t>
            </a:r>
            <a:r>
              <a:rPr lang="en-US" sz="2800" dirty="0" smtClean="0">
                <a:latin typeface="Courier" pitchFamily="49" charset="0"/>
              </a:rPr>
              <a:t> SET</a:t>
            </a:r>
            <a:br>
              <a:rPr lang="en-US" sz="2800" dirty="0" smtClean="0">
                <a:latin typeface="Courier" pitchFamily="49" charset="0"/>
              </a:rPr>
            </a:br>
            <a:r>
              <a:rPr lang="en-US" sz="2800" dirty="0" smtClean="0">
                <a:latin typeface="Courier" pitchFamily="49" charset="0"/>
              </a:rPr>
              <a:t>	column_name1 = value1, </a:t>
            </a:r>
            <a:br>
              <a:rPr lang="en-US" sz="2800" dirty="0" smtClean="0">
                <a:latin typeface="Courier" pitchFamily="49" charset="0"/>
              </a:rPr>
            </a:br>
            <a:r>
              <a:rPr lang="en-US" sz="2800" dirty="0" smtClean="0">
                <a:latin typeface="Courier" pitchFamily="49" charset="0"/>
              </a:rPr>
              <a:t>	column_name2 = value2,</a:t>
            </a:r>
            <a:br>
              <a:rPr lang="en-US" sz="2800" dirty="0" smtClean="0">
                <a:latin typeface="Courier" pitchFamily="49" charset="0"/>
              </a:rPr>
            </a:br>
            <a:r>
              <a:rPr lang="en-US" sz="2800" dirty="0" smtClean="0">
                <a:latin typeface="Courier" pitchFamily="49" charset="0"/>
              </a:rPr>
              <a:t>	… ;</a:t>
            </a:r>
          </a:p>
          <a:p>
            <a:pPr lvl="1"/>
            <a:r>
              <a:rPr lang="en-US" sz="2600" dirty="0" smtClean="0"/>
              <a:t>Values are inserted into the specified columns.</a:t>
            </a:r>
          </a:p>
          <a:p>
            <a:pPr lvl="1"/>
            <a:r>
              <a:rPr lang="en-US" sz="2600" dirty="0" smtClean="0"/>
              <a:t>Other columns will have either the default, NULL, or AUTO_INCREMENT.</a:t>
            </a:r>
          </a:p>
          <a:p>
            <a:endParaRPr lang="en-US" sz="2800" dirty="0">
              <a:latin typeface="Courier" pitchFamily="49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INSERTs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>
                <a:latin typeface="Courier" pitchFamily="49" charset="0"/>
              </a:rPr>
              <a:t>INSERT INTO </a:t>
            </a:r>
            <a:r>
              <a:rPr lang="en-US" sz="2800" dirty="0" err="1" smtClean="0">
                <a:latin typeface="Courier" pitchFamily="49" charset="0"/>
              </a:rPr>
              <a:t>alp_item</a:t>
            </a:r>
            <a:r>
              <a:rPr lang="en-US" sz="2800" dirty="0" smtClean="0">
                <a:latin typeface="Courier" pitchFamily="49" charset="0"/>
              </a:rPr>
              <a:t/>
            </a:r>
            <a:br>
              <a:rPr lang="en-US" sz="2800" dirty="0" smtClean="0">
                <a:latin typeface="Courier" pitchFamily="49" charset="0"/>
              </a:rPr>
            </a:br>
            <a:r>
              <a:rPr lang="en-US" sz="2800" dirty="0" smtClean="0">
                <a:latin typeface="Courier" pitchFamily="49" charset="0"/>
              </a:rPr>
              <a:t>VALUES(null, '3-Season Tent', 'Outdoor Gear');</a:t>
            </a:r>
            <a:br>
              <a:rPr lang="en-US" sz="2800" dirty="0" smtClean="0">
                <a:latin typeface="Courier" pitchFamily="49" charset="0"/>
              </a:rPr>
            </a:br>
            <a:endParaRPr lang="en-US" sz="2800" dirty="0" smtClean="0">
              <a:latin typeface="Courier" pitchFamily="49" charset="0"/>
            </a:endParaRPr>
          </a:p>
          <a:p>
            <a:r>
              <a:rPr lang="en-US" sz="2800" dirty="0" smtClean="0">
                <a:latin typeface="Courier" pitchFamily="49" charset="0"/>
              </a:rPr>
              <a:t>INSERT INTO </a:t>
            </a:r>
            <a:r>
              <a:rPr lang="en-US" sz="2800" dirty="0" err="1" smtClean="0">
                <a:latin typeface="Courier" pitchFamily="49" charset="0"/>
              </a:rPr>
              <a:t>alp_item</a:t>
            </a:r>
            <a:r>
              <a:rPr lang="en-US" sz="2800" dirty="0" smtClean="0">
                <a:latin typeface="Courier" pitchFamily="49" charset="0"/>
              </a:rPr>
              <a:t/>
            </a:r>
            <a:br>
              <a:rPr lang="en-US" sz="2800" dirty="0" smtClean="0">
                <a:latin typeface="Courier" pitchFamily="49" charset="0"/>
              </a:rPr>
            </a:br>
            <a:r>
              <a:rPr lang="en-US" sz="2800" dirty="0" smtClean="0">
                <a:latin typeface="Courier" pitchFamily="49" charset="0"/>
              </a:rPr>
              <a:t>(description, category)</a:t>
            </a:r>
            <a:br>
              <a:rPr lang="en-US" sz="2800" dirty="0" smtClean="0">
                <a:latin typeface="Courier" pitchFamily="49" charset="0"/>
              </a:rPr>
            </a:br>
            <a:r>
              <a:rPr lang="en-US" sz="2800" dirty="0" smtClean="0">
                <a:latin typeface="Courier" pitchFamily="49" charset="0"/>
              </a:rPr>
              <a:t>VALUES('3-Season Tent', 'Outdoor Gear'); </a:t>
            </a:r>
            <a:br>
              <a:rPr lang="en-US" sz="2800" dirty="0" smtClean="0">
                <a:latin typeface="Courier" pitchFamily="49" charset="0"/>
              </a:rPr>
            </a:br>
            <a:endParaRPr lang="en-US" sz="2800" dirty="0" smtClean="0">
              <a:latin typeface="Courier" pitchFamily="49" charset="0"/>
            </a:endParaRPr>
          </a:p>
          <a:p>
            <a:r>
              <a:rPr lang="en-US" sz="2800" dirty="0" smtClean="0">
                <a:latin typeface="Courier" pitchFamily="49" charset="0"/>
              </a:rPr>
              <a:t>INSERT INTO </a:t>
            </a:r>
            <a:r>
              <a:rPr lang="en-US" sz="2800" dirty="0" err="1" smtClean="0">
                <a:latin typeface="Courier" pitchFamily="49" charset="0"/>
              </a:rPr>
              <a:t>fq_quotes</a:t>
            </a:r>
            <a:r>
              <a:rPr lang="en-US" sz="2800" dirty="0" smtClean="0">
                <a:latin typeface="Courier" pitchFamily="49" charset="0"/>
              </a:rPr>
              <a:t> SET</a:t>
            </a:r>
            <a:br>
              <a:rPr lang="en-US" sz="2800" dirty="0" smtClean="0">
                <a:latin typeface="Courier" pitchFamily="49" charset="0"/>
              </a:rPr>
            </a:br>
            <a:r>
              <a:rPr lang="en-US" sz="2800" dirty="0" smtClean="0">
                <a:latin typeface="Courier" pitchFamily="49" charset="0"/>
              </a:rPr>
              <a:t>      </a:t>
            </a:r>
            <a:r>
              <a:rPr lang="en-US" sz="2800" dirty="0" err="1" smtClean="0">
                <a:latin typeface="Courier" pitchFamily="49" charset="0"/>
              </a:rPr>
              <a:t>quotetext</a:t>
            </a:r>
            <a:r>
              <a:rPr lang="en-US" sz="2800" dirty="0" smtClean="0">
                <a:latin typeface="Courier" pitchFamily="49" charset="0"/>
              </a:rPr>
              <a:t> = 'My Quote',</a:t>
            </a:r>
            <a:br>
              <a:rPr lang="en-US" sz="2800" dirty="0" smtClean="0">
                <a:latin typeface="Courier" pitchFamily="49" charset="0"/>
              </a:rPr>
            </a:br>
            <a:r>
              <a:rPr lang="en-US" sz="2800" dirty="0" smtClean="0">
                <a:latin typeface="Courier" pitchFamily="49" charset="0"/>
              </a:rPr>
              <a:t>      </a:t>
            </a:r>
            <a:r>
              <a:rPr lang="en-US" sz="2800" dirty="0" err="1" smtClean="0">
                <a:latin typeface="Courier" pitchFamily="49" charset="0"/>
              </a:rPr>
              <a:t>quotedate</a:t>
            </a:r>
            <a:r>
              <a:rPr lang="en-US" sz="2800" dirty="0" smtClean="0">
                <a:latin typeface="Courier" pitchFamily="49" charset="0"/>
              </a:rPr>
              <a:t> = CURDATE(),</a:t>
            </a:r>
            <a:br>
              <a:rPr lang="en-US" sz="2800" dirty="0" smtClean="0">
                <a:latin typeface="Courier" pitchFamily="49" charset="0"/>
              </a:rPr>
            </a:br>
            <a:r>
              <a:rPr lang="en-US" sz="2800" dirty="0" smtClean="0">
                <a:latin typeface="Courier" pitchFamily="49" charset="0"/>
              </a:rPr>
              <a:t>      </a:t>
            </a:r>
            <a:r>
              <a:rPr lang="en-US" sz="2800" dirty="0" err="1" smtClean="0">
                <a:latin typeface="Courier" pitchFamily="49" charset="0"/>
              </a:rPr>
              <a:t>author_id</a:t>
            </a:r>
            <a:r>
              <a:rPr lang="en-US" sz="2800" dirty="0" smtClean="0">
                <a:latin typeface="Courier" pitchFamily="49" charset="0"/>
              </a:rPr>
              <a:t> = 10;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800" dirty="0" smtClean="0">
                <a:latin typeface="Courier" pitchFamily="49" charset="0"/>
              </a:rPr>
              <a:t>UPDATE </a:t>
            </a:r>
            <a:r>
              <a:rPr lang="en-US" sz="2800" dirty="0" err="1" smtClean="0">
                <a:latin typeface="Courier" pitchFamily="49" charset="0"/>
              </a:rPr>
              <a:t>table_name</a:t>
            </a:r>
            <a:r>
              <a:rPr lang="en-US" sz="2800" dirty="0" smtClean="0">
                <a:latin typeface="Courier" pitchFamily="49" charset="0"/>
              </a:rPr>
              <a:t/>
            </a:r>
            <a:br>
              <a:rPr lang="en-US" sz="2800" dirty="0" smtClean="0">
                <a:latin typeface="Courier" pitchFamily="49" charset="0"/>
              </a:rPr>
            </a:br>
            <a:r>
              <a:rPr lang="en-US" sz="2800" dirty="0" smtClean="0">
                <a:latin typeface="Courier" pitchFamily="49" charset="0"/>
              </a:rPr>
              <a:t>SET column1=value1,column2=value2,…</a:t>
            </a:r>
            <a:br>
              <a:rPr lang="en-US" sz="2800" dirty="0" smtClean="0">
                <a:latin typeface="Courier" pitchFamily="49" charset="0"/>
              </a:rPr>
            </a:br>
            <a:r>
              <a:rPr lang="en-US" sz="2800" dirty="0" smtClean="0">
                <a:latin typeface="Courier" pitchFamily="49" charset="0"/>
              </a:rPr>
              <a:t>WHERE </a:t>
            </a:r>
            <a:r>
              <a:rPr lang="en-US" sz="2800" dirty="0" err="1" smtClean="0">
                <a:latin typeface="Courier" pitchFamily="49" charset="0"/>
              </a:rPr>
              <a:t>some_column</a:t>
            </a:r>
            <a:r>
              <a:rPr lang="en-US" sz="2800" dirty="0" smtClean="0">
                <a:latin typeface="Courier" pitchFamily="49" charset="0"/>
              </a:rPr>
              <a:t>=</a:t>
            </a:r>
            <a:r>
              <a:rPr lang="en-US" sz="2800" dirty="0" err="1" smtClean="0">
                <a:latin typeface="Courier" pitchFamily="49" charset="0"/>
              </a:rPr>
              <a:t>some_value</a:t>
            </a:r>
            <a:r>
              <a:rPr lang="en-US" sz="2800" dirty="0" smtClean="0">
                <a:latin typeface="Courier" pitchFamily="49" charset="0"/>
              </a:rPr>
              <a:t>;</a:t>
            </a:r>
            <a:br>
              <a:rPr lang="en-US" sz="2800" dirty="0" smtClean="0">
                <a:latin typeface="Courier" pitchFamily="49" charset="0"/>
              </a:rPr>
            </a:br>
            <a:endParaRPr lang="en-US" sz="2800" dirty="0" smtClean="0">
              <a:latin typeface="Courier" pitchFamily="49" charset="0"/>
            </a:endParaRPr>
          </a:p>
          <a:p>
            <a:r>
              <a:rPr lang="en-US" sz="2800" dirty="0" smtClean="0"/>
              <a:t>Note: the WHERE clause specifies which rows will be </a:t>
            </a:r>
            <a:r>
              <a:rPr lang="en-US" sz="2800" dirty="0" smtClean="0"/>
              <a:t>updated, otherwise ALL rows will be updated!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 smtClean="0"/>
          </a:p>
          <a:p>
            <a:r>
              <a:rPr lang="en-US" sz="2800" dirty="0" smtClean="0">
                <a:latin typeface="Courier" pitchFamily="49" charset="0"/>
              </a:rPr>
              <a:t>UPDATE </a:t>
            </a:r>
            <a:r>
              <a:rPr lang="en-US" sz="2800" dirty="0" err="1" smtClean="0">
                <a:latin typeface="Courier" pitchFamily="49" charset="0"/>
              </a:rPr>
              <a:t>fq_author</a:t>
            </a:r>
            <a:r>
              <a:rPr lang="en-US" sz="2800" dirty="0" smtClean="0">
                <a:latin typeface="Courier" pitchFamily="49" charset="0"/>
              </a:rPr>
              <a:t> SET</a:t>
            </a:r>
            <a:br>
              <a:rPr lang="en-US" sz="2800" dirty="0" smtClean="0">
                <a:latin typeface="Courier" pitchFamily="49" charset="0"/>
              </a:rPr>
            </a:br>
            <a:r>
              <a:rPr lang="en-US" sz="2800" dirty="0" smtClean="0">
                <a:latin typeface="Courier" pitchFamily="49" charset="0"/>
              </a:rPr>
              <a:t>          name = </a:t>
            </a:r>
            <a:r>
              <a:rPr lang="en-US" sz="2800" dirty="0" err="1" smtClean="0">
                <a:latin typeface="Courier" pitchFamily="49" charset="0"/>
              </a:rPr>
              <a:t>newname</a:t>
            </a:r>
            <a:r>
              <a:rPr lang="en-US" sz="2800" dirty="0" smtClean="0">
                <a:latin typeface="Courier" pitchFamily="49" charset="0"/>
              </a:rPr>
              <a:t>,</a:t>
            </a:r>
            <a:br>
              <a:rPr lang="en-US" sz="2800" dirty="0" smtClean="0">
                <a:latin typeface="Courier" pitchFamily="49" charset="0"/>
              </a:rPr>
            </a:br>
            <a:r>
              <a:rPr lang="en-US" sz="2800" dirty="0" smtClean="0">
                <a:latin typeface="Courier" pitchFamily="49" charset="0"/>
              </a:rPr>
              <a:t>          email =</a:t>
            </a:r>
            <a:r>
              <a:rPr lang="en-US" sz="2800" dirty="0" err="1" smtClean="0">
                <a:latin typeface="Courier" pitchFamily="49" charset="0"/>
              </a:rPr>
              <a:t>newmail</a:t>
            </a:r>
            <a:r>
              <a:rPr lang="en-US" sz="2800" dirty="0" smtClean="0">
                <a:latin typeface="Courier" pitchFamily="49" charset="0"/>
              </a:rPr>
              <a:t/>
            </a:r>
            <a:br>
              <a:rPr lang="en-US" sz="2800" dirty="0" smtClean="0">
                <a:latin typeface="Courier" pitchFamily="49" charset="0"/>
              </a:rPr>
            </a:br>
            <a:r>
              <a:rPr lang="en-US" sz="2800" dirty="0" smtClean="0">
                <a:latin typeface="Courier" pitchFamily="49" charset="0"/>
              </a:rPr>
              <a:t>          WHERE </a:t>
            </a:r>
            <a:r>
              <a:rPr lang="en-US" sz="2800" dirty="0" err="1" smtClean="0">
                <a:latin typeface="Courier" pitchFamily="49" charset="0"/>
              </a:rPr>
              <a:t>author_id</a:t>
            </a:r>
            <a:r>
              <a:rPr lang="en-US" sz="2800" dirty="0" smtClean="0">
                <a:latin typeface="Courier" pitchFamily="49" charset="0"/>
              </a:rPr>
              <a:t> = 3;</a:t>
            </a:r>
            <a:endParaRPr lang="en-US" sz="2800" dirty="0">
              <a:latin typeface="Courier" pitchFamily="49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DELETE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latin typeface="Courier" pitchFamily="49" charset="0"/>
              </a:rPr>
              <a:t>DELETE FROM </a:t>
            </a:r>
            <a:r>
              <a:rPr lang="en-US" sz="2800" dirty="0" err="1" smtClean="0">
                <a:latin typeface="Courier" pitchFamily="49" charset="0"/>
              </a:rPr>
              <a:t>table_name</a:t>
            </a:r>
            <a:r>
              <a:rPr lang="en-US" sz="2800" dirty="0" smtClean="0">
                <a:latin typeface="Courier" pitchFamily="49" charset="0"/>
              </a:rPr>
              <a:t/>
            </a:r>
            <a:br>
              <a:rPr lang="en-US" sz="2800" dirty="0" smtClean="0">
                <a:latin typeface="Courier" pitchFamily="49" charset="0"/>
              </a:rPr>
            </a:br>
            <a:r>
              <a:rPr lang="en-US" sz="2800" dirty="0" smtClean="0">
                <a:latin typeface="Courier" pitchFamily="49" charset="0"/>
              </a:rPr>
              <a:t>WHERE </a:t>
            </a:r>
            <a:r>
              <a:rPr lang="en-US" sz="2800" dirty="0" err="1" smtClean="0">
                <a:latin typeface="Courier" pitchFamily="49" charset="0"/>
              </a:rPr>
              <a:t>some_column</a:t>
            </a:r>
            <a:r>
              <a:rPr lang="en-US" sz="2800" dirty="0" smtClean="0">
                <a:latin typeface="Courier" pitchFamily="49" charset="0"/>
              </a:rPr>
              <a:t>=</a:t>
            </a:r>
            <a:r>
              <a:rPr lang="en-US" sz="2800" dirty="0" err="1" smtClean="0">
                <a:latin typeface="Courier" pitchFamily="49" charset="0"/>
              </a:rPr>
              <a:t>some_value</a:t>
            </a:r>
            <a:r>
              <a:rPr lang="en-US" sz="2800" dirty="0" smtClean="0">
                <a:latin typeface="Courier" pitchFamily="49" charset="0"/>
              </a:rPr>
              <a:t>;</a:t>
            </a:r>
            <a:br>
              <a:rPr lang="en-US" sz="2800" dirty="0" smtClean="0">
                <a:latin typeface="Courier" pitchFamily="49" charset="0"/>
              </a:rPr>
            </a:br>
            <a:endParaRPr lang="en-US" sz="2800" dirty="0" smtClean="0">
              <a:latin typeface="Courier" pitchFamily="49" charset="0"/>
            </a:endParaRPr>
          </a:p>
          <a:p>
            <a:r>
              <a:rPr lang="en-US" sz="2800" dirty="0" smtClean="0"/>
              <a:t>The WHERE clause determines which row(s) will be </a:t>
            </a:r>
            <a:r>
              <a:rPr lang="en-US" sz="2800" dirty="0" smtClean="0"/>
              <a:t>deleted, otherwise ALL rows will be deleted!.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 smtClean="0"/>
          </a:p>
          <a:p>
            <a:r>
              <a:rPr lang="en-US" sz="2800" dirty="0" smtClean="0">
                <a:latin typeface="Courier" pitchFamily="49" charset="0"/>
              </a:rPr>
              <a:t>DELETE FROM </a:t>
            </a:r>
            <a:r>
              <a:rPr lang="en-US" sz="2800" dirty="0" err="1" smtClean="0">
                <a:latin typeface="Courier" pitchFamily="49" charset="0"/>
              </a:rPr>
              <a:t>alp_orders</a:t>
            </a:r>
            <a:r>
              <a:rPr lang="en-US" sz="2800" dirty="0" smtClean="0">
                <a:latin typeface="Courier" pitchFamily="49" charset="0"/>
              </a:rPr>
              <a:t/>
            </a:r>
            <a:br>
              <a:rPr lang="en-US" sz="2800" dirty="0" smtClean="0">
                <a:latin typeface="Courier" pitchFamily="49" charset="0"/>
              </a:rPr>
            </a:br>
            <a:r>
              <a:rPr lang="en-US" sz="2800" dirty="0" smtClean="0">
                <a:latin typeface="Courier" pitchFamily="49" charset="0"/>
              </a:rPr>
              <a:t>WHERE </a:t>
            </a:r>
            <a:r>
              <a:rPr lang="en-US" sz="2800" dirty="0" err="1" smtClean="0">
                <a:latin typeface="Courier" pitchFamily="49" charset="0"/>
              </a:rPr>
              <a:t>order_id</a:t>
            </a:r>
            <a:r>
              <a:rPr lang="en-US" sz="2800" dirty="0" smtClean="0">
                <a:latin typeface="Courier" pitchFamily="49" charset="0"/>
              </a:rPr>
              <a:t> = 5;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106</TotalTime>
  <Words>169</Words>
  <Application>Microsoft Office PowerPoint</Application>
  <PresentationFormat>On-screen Show (4:3)</PresentationFormat>
  <Paragraphs>52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Adjacency</vt:lpstr>
      <vt:lpstr>Basic SQL Review</vt:lpstr>
      <vt:lpstr>Basic Data Manipulation Statements</vt:lpstr>
      <vt:lpstr>Insert, Modify, and Delete Data</vt:lpstr>
      <vt:lpstr>INSERT has three forms:</vt:lpstr>
      <vt:lpstr>INSERT has three forms:</vt:lpstr>
      <vt:lpstr>Example INSERTs</vt:lpstr>
      <vt:lpstr>UPDATE</vt:lpstr>
      <vt:lpstr>DELETE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 SQL Review</dc:title>
  <dc:creator>John</dc:creator>
  <cp:lastModifiedBy>Wyatt, John</cp:lastModifiedBy>
  <cp:revision>30</cp:revision>
  <dcterms:created xsi:type="dcterms:W3CDTF">2014-06-13T14:20:03Z</dcterms:created>
  <dcterms:modified xsi:type="dcterms:W3CDTF">2014-08-13T15:21:26Z</dcterms:modified>
</cp:coreProperties>
</file>